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1" r:id="rId13"/>
    <p:sldId id="262" r:id="rId14"/>
    <p:sldId id="260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10/20/2016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6 at 8.17.1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9144000" cy="3295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77" y="3295717"/>
            <a:ext cx="83248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10/17/16 </a:t>
            </a:r>
          </a:p>
          <a:p>
            <a:r>
              <a:rPr lang="en-US" sz="3200" u="sng" dirty="0" smtClean="0"/>
              <a:t>Initial Activity: </a:t>
            </a:r>
            <a:endParaRPr lang="en-US" sz="3200" dirty="0"/>
          </a:p>
          <a:p>
            <a:r>
              <a:rPr lang="en-US" sz="3200" dirty="0"/>
              <a:t>Do you think </a:t>
            </a:r>
            <a:r>
              <a:rPr lang="en-US" sz="3200"/>
              <a:t>a </a:t>
            </a:r>
            <a:r>
              <a:rPr lang="en-US" sz="3200" smtClean="0"/>
              <a:t>bowling ball </a:t>
            </a:r>
            <a:r>
              <a:rPr lang="en-US" sz="3200"/>
              <a:t>and </a:t>
            </a:r>
            <a:r>
              <a:rPr lang="en-US" sz="3200" smtClean="0"/>
              <a:t>an apple </a:t>
            </a:r>
            <a:r>
              <a:rPr lang="en-US" sz="3200" dirty="0"/>
              <a:t>that are dropped from the same height at the same time will hit the ground at the same time? </a:t>
            </a:r>
            <a:endParaRPr lang="en-US" sz="3200" dirty="0" smtClean="0"/>
          </a:p>
          <a:p>
            <a:r>
              <a:rPr lang="en-US" sz="3200" dirty="0" smtClean="0"/>
              <a:t>Explain </a:t>
            </a:r>
            <a:r>
              <a:rPr lang="en-US" sz="3200" dirty="0"/>
              <a:t>your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170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6 at 8.42.3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93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10/20/16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8370277" cy="49975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Initial Activity:</a:t>
            </a:r>
          </a:p>
          <a:p>
            <a:r>
              <a:rPr lang="en-US" sz="3600" dirty="0" smtClean="0"/>
              <a:t>Henri Becquerel was a pioneer for scientific exploration.  </a:t>
            </a:r>
          </a:p>
          <a:p>
            <a:r>
              <a:rPr lang="en-US" sz="3600" dirty="0" smtClean="0"/>
              <a:t>Read the passage about him. </a:t>
            </a:r>
          </a:p>
          <a:p>
            <a:r>
              <a:rPr lang="en-US" sz="3600" dirty="0" smtClean="0"/>
              <a:t>On a separate sheet of loose leaf paper, answer the questions in full sentences. </a:t>
            </a:r>
          </a:p>
          <a:p>
            <a:pPr>
              <a:buNone/>
            </a:pPr>
            <a:r>
              <a:rPr lang="en-US" sz="3600" dirty="0" smtClean="0"/>
              <a:t>** You DO NOT need to copy the questions**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Enlightening Discovery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8384345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What was Becquerel’s original hypothesis? </a:t>
            </a:r>
          </a:p>
          <a:p>
            <a:r>
              <a:rPr lang="en-US" sz="3200" dirty="0" smtClean="0"/>
              <a:t>2. How was Becquerel convinced AT FIRST that his hypothesis was supported (correct?)</a:t>
            </a:r>
          </a:p>
          <a:p>
            <a:r>
              <a:rPr lang="en-US" sz="3200" dirty="0" smtClean="0"/>
              <a:t>3. What observation caused Becquerel to pose another question?</a:t>
            </a:r>
          </a:p>
          <a:p>
            <a:r>
              <a:rPr lang="en-US" sz="3200" dirty="0" smtClean="0"/>
              <a:t>4. What discovery did Becquerel make by accident?</a:t>
            </a:r>
          </a:p>
          <a:p>
            <a:r>
              <a:rPr lang="en-US" sz="3200" dirty="0" smtClean="0"/>
              <a:t>5. How did Becquerel discover that uranium gives off a type of radiation?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75041" cy="1401958"/>
          </a:xfrm>
        </p:spPr>
        <p:txBody>
          <a:bodyPr/>
          <a:lstStyle/>
          <a:p>
            <a:pPr algn="ctr"/>
            <a:r>
              <a:rPr lang="en-US" dirty="0" smtClean="0"/>
              <a:t>Analyzing Data:</a:t>
            </a:r>
            <a:endParaRPr lang="en-US" dirty="0"/>
          </a:p>
        </p:txBody>
      </p:sp>
      <p:pic>
        <p:nvPicPr>
          <p:cNvPr id="4" name="Content Placeholder 3" descr="Screen Shot 2016-10-16 at 8.47.1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3518265" y="454718"/>
            <a:ext cx="5625735" cy="4290968"/>
          </a:xfrm>
        </p:spPr>
      </p:pic>
      <p:sp>
        <p:nvSpPr>
          <p:cNvPr id="5" name="TextBox 4"/>
          <p:cNvSpPr txBox="1"/>
          <p:nvPr/>
        </p:nvSpPr>
        <p:spPr>
          <a:xfrm>
            <a:off x="156777" y="1536631"/>
            <a:ext cx="331069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Does this data support the hypothesis that crickets chirp more in warmer temperatures. Explain your answer.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6776" y="4876451"/>
            <a:ext cx="8168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If this was your data, what might you do next?</a:t>
            </a:r>
          </a:p>
          <a:p>
            <a:endParaRPr lang="en-US" sz="2800" dirty="0"/>
          </a:p>
          <a:p>
            <a:r>
              <a:rPr lang="en-US" sz="2800" dirty="0" smtClean="0"/>
              <a:t>3. Challenge- Can you draw a conclusion from this data? Why or why not?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293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886"/>
            <a:ext cx="7620000" cy="1143000"/>
          </a:xfrm>
        </p:spPr>
        <p:txBody>
          <a:bodyPr/>
          <a:lstStyle/>
          <a:p>
            <a:r>
              <a:rPr lang="en-US" dirty="0" smtClean="0"/>
              <a:t>What are scientific laws and theories?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454" y="1681622"/>
            <a:ext cx="818374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A </a:t>
            </a:r>
            <a:r>
              <a:rPr lang="en-US" sz="3000" dirty="0">
                <a:solidFill>
                  <a:srgbClr val="FF0000"/>
                </a:solidFill>
              </a:rPr>
              <a:t>scientific theory </a:t>
            </a:r>
            <a:r>
              <a:rPr lang="en-US" sz="3000" dirty="0"/>
              <a:t>is a well-tested explanation for a wide range of observations and experimental results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 smtClean="0"/>
              <a:t>A </a:t>
            </a:r>
            <a:r>
              <a:rPr lang="en-US" sz="3000" dirty="0">
                <a:solidFill>
                  <a:srgbClr val="FF0000"/>
                </a:solidFill>
              </a:rPr>
              <a:t>scientific law </a:t>
            </a:r>
            <a:r>
              <a:rPr lang="en-US" sz="3000" dirty="0"/>
              <a:t>is a statement that describes what scientists expect to happen every time under a particular set of conditions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 smtClean="0"/>
              <a:t>Unlike </a:t>
            </a:r>
            <a:r>
              <a:rPr lang="en-US" sz="3000" dirty="0"/>
              <a:t>a theory, a scientific law </a:t>
            </a:r>
            <a:r>
              <a:rPr lang="en-US" sz="3000" u="sng" dirty="0"/>
              <a:t>describes an observed pattern in nature</a:t>
            </a:r>
            <a:r>
              <a:rPr lang="en-US" sz="3000" dirty="0"/>
              <a:t> </a:t>
            </a:r>
            <a:r>
              <a:rPr lang="en-US" sz="3000" b="1" i="1" dirty="0"/>
              <a:t>without attempting to explain </a:t>
            </a:r>
            <a:r>
              <a:rPr lang="en-US" sz="3000" b="1" i="1" dirty="0" smtClean="0"/>
              <a:t>it.</a:t>
            </a:r>
            <a:endParaRPr lang="en-US" sz="3000" b="1" i="1" dirty="0"/>
          </a:p>
        </p:txBody>
      </p:sp>
    </p:spTree>
    <p:extLst>
      <p:ext uri="{BB962C8B-B14F-4D97-AF65-F5344CB8AC3E}">
        <p14:creationId xmlns="" xmlns:p14="http://schemas.microsoft.com/office/powerpoint/2010/main" val="42426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Inquiry 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Read the key concept summary page to review main ideas.</a:t>
            </a:r>
          </a:p>
          <a:p>
            <a:endParaRPr lang="en-US" sz="3600" dirty="0" smtClean="0"/>
          </a:p>
          <a:p>
            <a:r>
              <a:rPr lang="en-US" sz="3600" dirty="0" smtClean="0"/>
              <a:t>On a SEPERARE sheet of Loose Leaf Paper, answer the questions in Part 1 in full sentences. For the FILL IN THE BLANK section, you need to only write the correct Vocabulary Word (on the loose leaf paper.)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913"/>
            <a:ext cx="7620000" cy="1143000"/>
          </a:xfrm>
        </p:spPr>
        <p:txBody>
          <a:bodyPr/>
          <a:lstStyle/>
          <a:p>
            <a:r>
              <a:rPr lang="en-US" dirty="0" smtClean="0"/>
              <a:t>Scientific Inquiry Begins!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8087"/>
            <a:ext cx="8503920" cy="573991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Misconception: Heavier objects fall faster than lighter ones. This assumption is not true. They actually fall at the same rate, or with the same acceleration. </a:t>
            </a:r>
          </a:p>
          <a:p>
            <a:endParaRPr lang="en-US" sz="3600" dirty="0"/>
          </a:p>
          <a:p>
            <a:r>
              <a:rPr lang="en-US" sz="3600" dirty="0"/>
              <a:t>The misconception was introduced by a philosopher named Aristotle and accepted for more than 2,000 </a:t>
            </a:r>
            <a:r>
              <a:rPr lang="en-US" sz="3600" dirty="0" smtClean="0"/>
              <a:t>years.</a:t>
            </a:r>
          </a:p>
          <a:p>
            <a:endParaRPr lang="en-US" sz="3600" dirty="0"/>
          </a:p>
          <a:p>
            <a:r>
              <a:rPr lang="en-US" sz="3600" dirty="0" smtClean="0"/>
              <a:t>In </a:t>
            </a:r>
            <a:r>
              <a:rPr lang="en-US" sz="3600" dirty="0"/>
              <a:t>the late 1500s, Galileo </a:t>
            </a:r>
            <a:r>
              <a:rPr lang="en-US" sz="3600" dirty="0" err="1"/>
              <a:t>Galilei</a:t>
            </a:r>
            <a:r>
              <a:rPr lang="en-US" sz="3600" dirty="0"/>
              <a:t> discovered something different—all free-falling objects fall with the same acceleration. To prove this, Galileo performed a number of experiments. Galileo’s experiments involved rolling balls with different masses down a ramp called an inclined plane and making careful measurements.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89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7"/>
            <a:ext cx="7620000" cy="1143000"/>
          </a:xfrm>
        </p:spPr>
        <p:txBody>
          <a:bodyPr/>
          <a:lstStyle/>
          <a:p>
            <a:pPr algn="ctr"/>
            <a:r>
              <a:rPr lang="is-IS" dirty="0" smtClean="0"/>
              <a:t>…</a:t>
            </a:r>
            <a:r>
              <a:rPr lang="en-US" dirty="0" smtClean="0"/>
              <a:t>Turn and Talk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72337"/>
            <a:ext cx="374696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Discuss the following questions with your neighbor: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Why </a:t>
            </a:r>
            <a:r>
              <a:rPr lang="en-US" sz="3200" dirty="0"/>
              <a:t>did Galileo </a:t>
            </a:r>
            <a:r>
              <a:rPr lang="en-US" sz="3200" dirty="0" smtClean="0"/>
              <a:t>perform experiments </a:t>
            </a:r>
            <a:r>
              <a:rPr lang="en-US" sz="3200" dirty="0"/>
              <a:t>to see if all objects fall with the same acceleration</a:t>
            </a:r>
            <a:r>
              <a:rPr lang="en-US" sz="3200" dirty="0" smtClean="0"/>
              <a:t>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7" name="Picture 6" descr="Screen Shot 2016-10-16 at 8.14.0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2" y="1429136"/>
            <a:ext cx="5397037" cy="5073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77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450263" cy="1143000"/>
          </a:xfrm>
        </p:spPr>
        <p:txBody>
          <a:bodyPr/>
          <a:lstStyle/>
          <a:p>
            <a:r>
              <a:rPr lang="en-US" u="sng" dirty="0" smtClean="0"/>
              <a:t>What is Scientific Inquiry?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0" y="1143001"/>
            <a:ext cx="845026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Thinking and questioning is the start of a scientific inquiry process. </a:t>
            </a:r>
            <a:endParaRPr lang="en-US" sz="3000" dirty="0" smtClean="0"/>
          </a:p>
          <a:p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- Scientific </a:t>
            </a:r>
            <a:r>
              <a:rPr lang="en-US" sz="3000" dirty="0">
                <a:solidFill>
                  <a:srgbClr val="FF0000"/>
                </a:solidFill>
              </a:rPr>
              <a:t>inquiry </a:t>
            </a:r>
            <a:r>
              <a:rPr lang="en-US" sz="3000" dirty="0"/>
              <a:t>refers to the diverse ways in which scientists study the natural world and propose explanations based on the evidence they gather. 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- Scientific </a:t>
            </a:r>
            <a:r>
              <a:rPr lang="en-US" sz="3000" dirty="0"/>
              <a:t>inquiry often begins with a question about an observation. In trying to answer a question, you are developing a hypothesis. A </a:t>
            </a:r>
            <a:r>
              <a:rPr lang="en-US" sz="3000" dirty="0">
                <a:solidFill>
                  <a:srgbClr val="FF0000"/>
                </a:solidFill>
              </a:rPr>
              <a:t>hypothesis</a:t>
            </a:r>
            <a:r>
              <a:rPr lang="en-US" sz="3000" dirty="0"/>
              <a:t> is a possible answer to a scientific </a:t>
            </a:r>
            <a:r>
              <a:rPr lang="en-US" sz="3000" dirty="0" smtClean="0"/>
              <a:t>question.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4016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6 at 8.18.5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97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6 at 8.22.3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38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0699" y="207116"/>
            <a:ext cx="473465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Problem: Why has my digital music player (</a:t>
            </a:r>
            <a:r>
              <a:rPr lang="en-US" sz="3200" dirty="0" err="1" smtClean="0"/>
              <a:t>ipod</a:t>
            </a:r>
            <a:r>
              <a:rPr lang="en-US" sz="3200" dirty="0" smtClean="0"/>
              <a:t>) stopped working?</a:t>
            </a:r>
          </a:p>
          <a:p>
            <a:endParaRPr lang="en-US" sz="3200" dirty="0"/>
          </a:p>
          <a:p>
            <a:r>
              <a:rPr lang="en-US" sz="3200" dirty="0" smtClean="0"/>
              <a:t>Write down two possible hypotheses that might answer the student’s question.</a:t>
            </a:r>
          </a:p>
          <a:p>
            <a:endParaRPr lang="en-US" sz="3200" dirty="0"/>
          </a:p>
          <a:p>
            <a:r>
              <a:rPr lang="en-US" sz="3200" dirty="0" smtClean="0"/>
              <a:t>Hypothesis sentence starters:</a:t>
            </a:r>
          </a:p>
          <a:p>
            <a:r>
              <a:rPr lang="en-US" sz="3200" dirty="0" smtClean="0"/>
              <a:t>- I think that</a:t>
            </a:r>
            <a:r>
              <a:rPr lang="is-IS" sz="3200" dirty="0" smtClean="0"/>
              <a:t>…</a:t>
            </a:r>
          </a:p>
          <a:p>
            <a:r>
              <a:rPr lang="is-IS" sz="3200" dirty="0" smtClean="0"/>
              <a:t>- If ...... </a:t>
            </a:r>
            <a:r>
              <a:rPr lang="en-US" sz="3200" dirty="0" smtClean="0"/>
              <a:t>T</a:t>
            </a:r>
            <a:r>
              <a:rPr lang="is-IS" sz="3200" dirty="0" smtClean="0"/>
              <a:t>hen…</a:t>
            </a:r>
            <a:r>
              <a:rPr lang="en-US" sz="3200" dirty="0" smtClean="0"/>
              <a:t>Because</a:t>
            </a:r>
            <a:r>
              <a:rPr lang="is-I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2641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5" y="117839"/>
            <a:ext cx="8089677" cy="1143000"/>
          </a:xfrm>
        </p:spPr>
        <p:txBody>
          <a:bodyPr/>
          <a:lstStyle/>
          <a:p>
            <a:r>
              <a:rPr lang="en-US" dirty="0" smtClean="0"/>
              <a:t>Reviewing Experiment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1260839"/>
            <a:ext cx="8089677" cy="5230642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0000"/>
                </a:solidFill>
              </a:rPr>
              <a:t>Manipulated Variable </a:t>
            </a:r>
            <a:r>
              <a:rPr lang="en-US" sz="3000" dirty="0" smtClean="0"/>
              <a:t>also known as the </a:t>
            </a:r>
            <a:r>
              <a:rPr lang="en-US" sz="3000" dirty="0" smtClean="0">
                <a:solidFill>
                  <a:srgbClr val="FF0000"/>
                </a:solidFill>
              </a:rPr>
              <a:t>Independent </a:t>
            </a:r>
            <a:r>
              <a:rPr lang="en-US" sz="3000" dirty="0">
                <a:solidFill>
                  <a:srgbClr val="FF0000"/>
                </a:solidFill>
              </a:rPr>
              <a:t>V</a:t>
            </a:r>
            <a:r>
              <a:rPr lang="en-US" sz="3000" dirty="0" smtClean="0">
                <a:solidFill>
                  <a:srgbClr val="FF0000"/>
                </a:solidFill>
              </a:rPr>
              <a:t>ariable </a:t>
            </a:r>
            <a:r>
              <a:rPr lang="en-US" sz="3000" dirty="0" smtClean="0"/>
              <a:t>is the </a:t>
            </a:r>
            <a:r>
              <a:rPr lang="en-US" sz="3000" u="sng" dirty="0" smtClean="0"/>
              <a:t>one thing purposely changed in an experiment</a:t>
            </a:r>
            <a:r>
              <a:rPr lang="en-US" sz="3000" dirty="0" smtClean="0"/>
              <a:t> to test a hypothesis. </a:t>
            </a:r>
          </a:p>
          <a:p>
            <a:endParaRPr lang="en-US" sz="3000" dirty="0"/>
          </a:p>
          <a:p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0000"/>
                </a:solidFill>
              </a:rPr>
              <a:t>Responding Variable </a:t>
            </a:r>
            <a:r>
              <a:rPr lang="en-US" sz="3000" dirty="0" smtClean="0"/>
              <a:t>also known as the </a:t>
            </a:r>
            <a:r>
              <a:rPr lang="en-US" sz="3000" dirty="0" smtClean="0">
                <a:solidFill>
                  <a:srgbClr val="FF0000"/>
                </a:solidFill>
              </a:rPr>
              <a:t>Dependent Variable </a:t>
            </a:r>
            <a:r>
              <a:rPr lang="en-US" sz="3000" dirty="0" smtClean="0"/>
              <a:t>is what is being measured in the experiment (the data you collect).</a:t>
            </a:r>
          </a:p>
          <a:p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2F2B20"/>
                </a:solidFill>
              </a:rPr>
              <a:t>All other variables (factors that can change in an experiment) must be controlled or kept constant.</a:t>
            </a:r>
            <a:endParaRPr lang="en-US" sz="3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03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0-16 at 8.31.5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0-16 at 9.08.5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7" y="0"/>
            <a:ext cx="8262131" cy="4064000"/>
          </a:xfrm>
          <a:prstGeom prst="rect">
            <a:avLst/>
          </a:prstGeom>
        </p:spPr>
      </p:pic>
      <p:pic>
        <p:nvPicPr>
          <p:cNvPr id="8" name="Picture 7" descr="Screen Shot 2016-10-16 at 9.09.1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384"/>
            <a:ext cx="9144000" cy="4035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63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6108</TotalTime>
  <Words>639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Slide 1</vt:lpstr>
      <vt:lpstr>Scientific Inquiry Begins!</vt:lpstr>
      <vt:lpstr>…Turn and Talk…</vt:lpstr>
      <vt:lpstr>What is Scientific Inquiry?</vt:lpstr>
      <vt:lpstr>Slide 5</vt:lpstr>
      <vt:lpstr>Slide 6</vt:lpstr>
      <vt:lpstr>Reviewing Experiment Variables</vt:lpstr>
      <vt:lpstr>Slide 8</vt:lpstr>
      <vt:lpstr>Slide 9</vt:lpstr>
      <vt:lpstr>Slide 10</vt:lpstr>
      <vt:lpstr>10/20/16</vt:lpstr>
      <vt:lpstr>An Enlightening Discovery </vt:lpstr>
      <vt:lpstr>Analyzing Data:</vt:lpstr>
      <vt:lpstr>What are scientific laws and theories?</vt:lpstr>
      <vt:lpstr>Scientific Inquiry Main Ideas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Alisa Politano</dc:creator>
  <cp:lastModifiedBy>fsuteam</cp:lastModifiedBy>
  <cp:revision>15</cp:revision>
  <cp:lastPrinted>2016-10-17T00:26:26Z</cp:lastPrinted>
  <dcterms:created xsi:type="dcterms:W3CDTF">2016-10-16T23:46:01Z</dcterms:created>
  <dcterms:modified xsi:type="dcterms:W3CDTF">2016-10-24T15:53:11Z</dcterms:modified>
</cp:coreProperties>
</file>